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4" r:id="rId3"/>
    <p:sldId id="298" r:id="rId4"/>
    <p:sldId id="265" r:id="rId5"/>
    <p:sldId id="256" r:id="rId6"/>
    <p:sldId id="259" r:id="rId7"/>
    <p:sldId id="304" r:id="rId8"/>
    <p:sldId id="273" r:id="rId9"/>
    <p:sldId id="303" r:id="rId10"/>
    <p:sldId id="278" r:id="rId11"/>
    <p:sldId id="308" r:id="rId12"/>
    <p:sldId id="282" r:id="rId13"/>
    <p:sldId id="286" r:id="rId14"/>
    <p:sldId id="306" r:id="rId15"/>
    <p:sldId id="302" r:id="rId16"/>
    <p:sldId id="283" r:id="rId17"/>
    <p:sldId id="307" r:id="rId18"/>
    <p:sldId id="309" r:id="rId19"/>
    <p:sldId id="305" r:id="rId20"/>
    <p:sldId id="291" r:id="rId21"/>
    <p:sldId id="310" r:id="rId22"/>
    <p:sldId id="294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0F35487-3A5A-4666-AB0D-6A8A644E5C6B}">
          <p14:sldIdLst>
            <p14:sldId id="270"/>
            <p14:sldId id="284"/>
            <p14:sldId id="298"/>
            <p14:sldId id="265"/>
            <p14:sldId id="256"/>
            <p14:sldId id="259"/>
            <p14:sldId id="304"/>
            <p14:sldId id="273"/>
            <p14:sldId id="303"/>
            <p14:sldId id="278"/>
            <p14:sldId id="308"/>
            <p14:sldId id="282"/>
            <p14:sldId id="286"/>
            <p14:sldId id="306"/>
            <p14:sldId id="302"/>
            <p14:sldId id="283"/>
            <p14:sldId id="307"/>
            <p14:sldId id="309"/>
            <p14:sldId id="305"/>
            <p14:sldId id="291"/>
            <p14:sldId id="310"/>
            <p14:sldId id="294"/>
            <p14:sldId id="274"/>
          </p14:sldIdLst>
        </p14:section>
        <p14:section name="제목 없는 구역" id="{405E0757-E860-4C8D-AECF-E8F71CA2153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GUser1" initials="L" lastIdx="1" clrIdx="0">
    <p:extLst>
      <p:ext uri="{19B8F6BF-5375-455C-9EA6-DF929625EA0E}">
        <p15:presenceInfo xmlns:p15="http://schemas.microsoft.com/office/powerpoint/2012/main" userId="LGUser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_ce/db-42499372?next_slideshow=1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1387026" y="2505670"/>
            <a:ext cx="941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백신 접종 완료자 관리시스템</a:t>
            </a:r>
            <a:endParaRPr lang="ko-KR" altLang="en-US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718062" y="3917911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컴퓨터 </a:t>
            </a:r>
            <a:r>
              <a:rPr lang="ko-KR" altLang="en-US" dirty="0" err="1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정보과</a:t>
            </a:r>
            <a:r>
              <a:rPr lang="ko-KR" altLang="en-US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학년 </a:t>
            </a:r>
            <a:r>
              <a:rPr lang="en-US" altLang="ko-KR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반 오유경</a:t>
            </a:r>
            <a:endParaRPr lang="en-US" altLang="ko-KR" dirty="0" smtClean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763" y="6111271"/>
            <a:ext cx="3433237" cy="7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단계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1692941" y="2034055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1692941" y="2034053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5033831" y="2034053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83747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4151593" y="36062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12AC40B-081A-4C79-BF80-1243419EFDA8}"/>
              </a:ext>
            </a:extLst>
          </p:cNvPr>
          <p:cNvSpPr txBox="1"/>
          <p:nvPr/>
        </p:nvSpPr>
        <p:spPr>
          <a:xfrm>
            <a:off x="7532516" y="36062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2272358" y="2149026"/>
            <a:ext cx="85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Step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5048261" y="2034055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761A1AA-C01F-4FD0-BAF1-75B09F3267AA}"/>
              </a:ext>
            </a:extLst>
          </p:cNvPr>
          <p:cNvSpPr txBox="1"/>
          <p:nvPr/>
        </p:nvSpPr>
        <p:spPr>
          <a:xfrm>
            <a:off x="5650922" y="213496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8374723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1A20815-B360-4B1E-85A3-62B6AB453174}"/>
              </a:ext>
            </a:extLst>
          </p:cNvPr>
          <p:cNvSpPr txBox="1"/>
          <p:nvPr/>
        </p:nvSpPr>
        <p:spPr>
          <a:xfrm>
            <a:off x="8969690" y="215152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1872218" y="3299081"/>
            <a:ext cx="168289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DB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에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사람들의 정보를 저장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30274E9-BD5D-4E97-9C9F-91F062DC1F8E}"/>
              </a:ext>
            </a:extLst>
          </p:cNvPr>
          <p:cNvSpPr txBox="1"/>
          <p:nvPr/>
        </p:nvSpPr>
        <p:spPr>
          <a:xfrm>
            <a:off x="5199899" y="3191032"/>
            <a:ext cx="168289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자바로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화면 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UI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구성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정보를 저장한 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DB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를 연결하고 코드를 작성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452D78C-B1FC-429D-AC70-107D9C6D10D9}"/>
              </a:ext>
            </a:extLst>
          </p:cNvPr>
          <p:cNvSpPr txBox="1"/>
          <p:nvPr/>
        </p:nvSpPr>
        <p:spPr>
          <a:xfrm>
            <a:off x="8553999" y="3172520"/>
            <a:ext cx="1682895" cy="1390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프로그램을 실행하여 고객의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전화번호를 입력하면 접종일 확인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가능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2E04AF7-795C-49B1-A037-A828DA800640}"/>
              </a:ext>
            </a:extLst>
          </p:cNvPr>
          <p:cNvSpPr/>
          <p:nvPr/>
        </p:nvSpPr>
        <p:spPr>
          <a:xfrm>
            <a:off x="256500" y="1485743"/>
            <a:ext cx="5812724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8" y="1669478"/>
            <a:ext cx="4980864" cy="68281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512490" y="104187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설명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2E04AF7-795C-49B1-A037-A828DA800640}"/>
              </a:ext>
            </a:extLst>
          </p:cNvPr>
          <p:cNvSpPr/>
          <p:nvPr/>
        </p:nvSpPr>
        <p:spPr>
          <a:xfrm>
            <a:off x="6187164" y="1485744"/>
            <a:ext cx="5497517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871" y="1689917"/>
            <a:ext cx="4980864" cy="6828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6467811" y="1776951"/>
            <a:ext cx="483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LG PC" panose="02030504000101010101" pitchFamily="18" charset="-127"/>
                <a:ea typeface="LG PC" panose="02030504000101010101" pitchFamily="18" charset="-127"/>
                <a:cs typeface="Arial Unicode MS" panose="020B0604020202020204" pitchFamily="50" charset="-127"/>
              </a:rPr>
              <a:t>화면전환 계획서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  <a:cs typeface="Arial Unicode MS" panose="020B06040202020202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207454"/>
              </p:ext>
            </p:extLst>
          </p:nvPr>
        </p:nvGraphicFramePr>
        <p:xfrm>
          <a:off x="6265864" y="2734911"/>
          <a:ext cx="5327379" cy="3323082"/>
        </p:xfrm>
        <a:graphic>
          <a:graphicData uri="http://schemas.openxmlformats.org/drawingml/2006/table">
            <a:tbl>
              <a:tblPr/>
              <a:tblGrid>
                <a:gridCol w="1419560"/>
                <a:gridCol w="1860397"/>
                <a:gridCol w="2047422"/>
              </a:tblGrid>
              <a:tr h="435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번호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화면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화면전환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435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메인화면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결과화면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4,5,6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 입력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 수정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 조회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280078"/>
              </p:ext>
            </p:extLst>
          </p:nvPr>
        </p:nvGraphicFramePr>
        <p:xfrm>
          <a:off x="384538" y="2560317"/>
          <a:ext cx="5595888" cy="3867565"/>
        </p:xfrm>
        <a:graphic>
          <a:graphicData uri="http://schemas.openxmlformats.org/drawingml/2006/table">
            <a:tbl>
              <a:tblPr/>
              <a:tblGrid>
                <a:gridCol w="1051127"/>
                <a:gridCol w="1277266"/>
                <a:gridCol w="3267495"/>
              </a:tblGrid>
              <a:tr h="449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번호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화면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화면전환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4737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메인화면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사용자의 첫 </a:t>
                      </a: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메인화면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7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결과화면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결과를 띄워주는 화면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7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 메인 화면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1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 입력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관리자가 새 접종자의 정보를 입력하는 화면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7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 수정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접종자의 정보 수정 화면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관리자 조회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접종자의 정보를 조회하는 화면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2981" y="1781987"/>
            <a:ext cx="483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LG PC" panose="02030504000101010101" pitchFamily="18" charset="-127"/>
                <a:ea typeface="LG PC" panose="02030504000101010101" pitchFamily="18" charset="-127"/>
                <a:cs typeface="Arial Unicode MS" panose="020B0604020202020204" pitchFamily="50" charset="-127"/>
              </a:rPr>
              <a:t>화면 </a:t>
            </a:r>
            <a:r>
              <a:rPr lang="ko-KR" altLang="en-US" sz="2400" dirty="0" smtClean="0">
                <a:latin typeface="LG PC" panose="02030504000101010101" pitchFamily="18" charset="-127"/>
                <a:ea typeface="LG PC" panose="02030504000101010101" pitchFamily="18" charset="-127"/>
                <a:cs typeface="Arial Unicode MS" panose="020B0604020202020204" pitchFamily="50" charset="-127"/>
              </a:rPr>
              <a:t>설명서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18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648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24722" y="1114242"/>
            <a:ext cx="5629941" cy="2490224"/>
            <a:chOff x="4614994" y="1050234"/>
            <a:chExt cx="5629941" cy="2490224"/>
          </a:xfrm>
        </p:grpSpPr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20A08B7B-8DA4-4028-B4CD-F8543EE3F3D5}"/>
                </a:ext>
              </a:extLst>
            </p:cNvPr>
            <p:cNvSpPr/>
            <p:nvPr/>
          </p:nvSpPr>
          <p:spPr>
            <a:xfrm>
              <a:off x="4710123" y="2748992"/>
              <a:ext cx="5534812" cy="791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23AA4FCD-1CF1-4A3D-8CE9-0380FBCB79A7}"/>
                </a:ext>
              </a:extLst>
            </p:cNvPr>
            <p:cNvSpPr/>
            <p:nvPr/>
          </p:nvSpPr>
          <p:spPr>
            <a:xfrm>
              <a:off x="4710124" y="2719114"/>
              <a:ext cx="994514" cy="8213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D554C741-2521-4102-A4C5-DF8CC558EF83}"/>
                </a:ext>
              </a:extLst>
            </p:cNvPr>
            <p:cNvSpPr txBox="1"/>
            <p:nvPr/>
          </p:nvSpPr>
          <p:spPr>
            <a:xfrm>
              <a:off x="4614994" y="2962196"/>
              <a:ext cx="1193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입력결과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3191FD2B-8FDF-4C13-B8F1-00184393D90E}"/>
                </a:ext>
              </a:extLst>
            </p:cNvPr>
            <p:cNvSpPr/>
            <p:nvPr/>
          </p:nvSpPr>
          <p:spPr>
            <a:xfrm>
              <a:off x="4700981" y="1050234"/>
              <a:ext cx="5534812" cy="849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3BB6EE8D-0603-438A-B72B-58BD4C4737E2}"/>
                </a:ext>
              </a:extLst>
            </p:cNvPr>
            <p:cNvSpPr/>
            <p:nvPr/>
          </p:nvSpPr>
          <p:spPr>
            <a:xfrm>
              <a:off x="4700979" y="1908211"/>
              <a:ext cx="5534812" cy="836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2854526-9BAC-45AB-83BB-D3C53D7B4F18}"/>
                </a:ext>
              </a:extLst>
            </p:cNvPr>
            <p:cNvSpPr/>
            <p:nvPr/>
          </p:nvSpPr>
          <p:spPr>
            <a:xfrm>
              <a:off x="4700979" y="1050234"/>
              <a:ext cx="1003659" cy="920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E896B012-03D2-452F-873E-656D55CCB82A}"/>
                </a:ext>
              </a:extLst>
            </p:cNvPr>
            <p:cNvSpPr/>
            <p:nvPr/>
          </p:nvSpPr>
          <p:spPr>
            <a:xfrm>
              <a:off x="4700978" y="1908211"/>
              <a:ext cx="1003659" cy="8367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30279FDE-CF67-4EC7-83D8-8EB12A27FB0B}"/>
                </a:ext>
              </a:extLst>
            </p:cNvPr>
            <p:cNvSpPr txBox="1"/>
            <p:nvPr/>
          </p:nvSpPr>
          <p:spPr>
            <a:xfrm>
              <a:off x="4654488" y="1333935"/>
              <a:ext cx="109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번호입력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92E07D4F-7C4B-4837-81EA-735D740AE21E}"/>
                </a:ext>
              </a:extLst>
            </p:cNvPr>
            <p:cNvSpPr txBox="1"/>
            <p:nvPr/>
          </p:nvSpPr>
          <p:spPr>
            <a:xfrm>
              <a:off x="4626288" y="2139482"/>
              <a:ext cx="1171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입력취소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876A77B5-92D0-4934-A847-13954AC2C80B}"/>
                </a:ext>
              </a:extLst>
            </p:cNvPr>
            <p:cNvSpPr txBox="1"/>
            <p:nvPr/>
          </p:nvSpPr>
          <p:spPr>
            <a:xfrm>
              <a:off x="5863162" y="1333935"/>
              <a:ext cx="4216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고객의 번호를 입력한다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231BE402-3E20-4ABB-BA76-6ABEE6DBD35C}"/>
                </a:ext>
              </a:extLst>
            </p:cNvPr>
            <p:cNvSpPr txBox="1"/>
            <p:nvPr/>
          </p:nvSpPr>
          <p:spPr>
            <a:xfrm>
              <a:off x="5863162" y="2183387"/>
              <a:ext cx="4216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입력이 잘못된 경우</a:t>
              </a:r>
              <a:r>
                <a:rPr lang="en-US" altLang="ko-KR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수정 또는 취소한다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C7F77429-7335-4876-BF80-D4DD4AA26BE1}"/>
                </a:ext>
              </a:extLst>
            </p:cNvPr>
            <p:cNvSpPr txBox="1"/>
            <p:nvPr/>
          </p:nvSpPr>
          <p:spPr>
            <a:xfrm>
              <a:off x="5872305" y="2975448"/>
              <a:ext cx="4216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입력된 결과 </a:t>
              </a:r>
              <a:r>
                <a:rPr lang="en-US" altLang="ko-KR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접종일</a:t>
              </a:r>
              <a:r>
                <a:rPr lang="en-US" altLang="ko-KR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</a:t>
              </a:r>
              <a:r>
                <a:rPr lang="ko-KR" altLang="en-US" sz="1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확인한다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22" y="3845544"/>
            <a:ext cx="5633192" cy="24873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8" y="1832468"/>
            <a:ext cx="1379611" cy="13796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34" y="4471291"/>
            <a:ext cx="1377815" cy="1377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1952" y="3295135"/>
            <a:ext cx="1220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LG PC" panose="02030504000101010101" pitchFamily="18" charset="-127"/>
                <a:ea typeface="LG PC" panose="02030504000101010101" pitchFamily="18" charset="-127"/>
              </a:rPr>
              <a:t>사용자</a:t>
            </a:r>
            <a:endParaRPr lang="ko-KR" altLang="en-US" sz="2000" b="1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9715" y="5932818"/>
            <a:ext cx="126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LG PC" panose="02030504000101010101" pitchFamily="18" charset="-127"/>
                <a:ea typeface="LG PC" panose="02030504000101010101" pitchFamily="18" charset="-127"/>
              </a:rPr>
              <a:t>관리자</a:t>
            </a:r>
            <a:endParaRPr lang="ko-KR" altLang="en-US" sz="2000" b="1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0682">
            <a:off x="3528703" y="1429763"/>
            <a:ext cx="782296" cy="7822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54019">
            <a:off x="3368833" y="5307273"/>
            <a:ext cx="1079086" cy="107298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22425">
            <a:off x="3400856" y="4681572"/>
            <a:ext cx="1079086" cy="107298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56764">
            <a:off x="3398525" y="2608567"/>
            <a:ext cx="1079086" cy="107298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856" y="4049588"/>
            <a:ext cx="1079086" cy="107298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0069">
            <a:off x="3399347" y="1914572"/>
            <a:ext cx="1079086" cy="1072989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631" y="5507563"/>
            <a:ext cx="993734" cy="816935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4365" y="5485511"/>
            <a:ext cx="4531154" cy="84741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4800546" y="5739942"/>
            <a:ext cx="123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정보조회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998761" y="5746753"/>
            <a:ext cx="392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저장된 정보를 조회한다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635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내용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9EB6863-04FA-4DDD-BF13-11791DEF6D32}"/>
              </a:ext>
            </a:extLst>
          </p:cNvPr>
          <p:cNvSpPr/>
          <p:nvPr/>
        </p:nvSpPr>
        <p:spPr>
          <a:xfrm>
            <a:off x="481567" y="132286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2E04AF7-795C-49B1-A037-A828DA800640}"/>
              </a:ext>
            </a:extLst>
          </p:cNvPr>
          <p:cNvSpPr/>
          <p:nvPr/>
        </p:nvSpPr>
        <p:spPr>
          <a:xfrm>
            <a:off x="6314157" y="132286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67FDA3D-4D44-452E-8B47-47684735F35D}"/>
              </a:ext>
            </a:extLst>
          </p:cNvPr>
          <p:cNvSpPr/>
          <p:nvPr/>
        </p:nvSpPr>
        <p:spPr>
          <a:xfrm>
            <a:off x="709177" y="153534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B3133F7-C37B-4CBE-8AB2-86EC1A81B046}"/>
              </a:ext>
            </a:extLst>
          </p:cNvPr>
          <p:cNvSpPr txBox="1"/>
          <p:nvPr/>
        </p:nvSpPr>
        <p:spPr>
          <a:xfrm>
            <a:off x="1325880" y="1615975"/>
            <a:ext cx="371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  <a:cs typeface="Arial Unicode MS" panose="020B0604020202020204" pitchFamily="50" charset="-127"/>
              </a:rPr>
              <a:t>로컬호스트에  저장된  정보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7" y="2706983"/>
            <a:ext cx="4958437" cy="28069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863" y="1558280"/>
            <a:ext cx="4980864" cy="682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1864" y="1646752"/>
            <a:ext cx="483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LG PC" panose="02030504000101010101" pitchFamily="18" charset="-127"/>
                <a:ea typeface="LG PC" panose="02030504000101010101" pitchFamily="18" charset="-127"/>
                <a:cs typeface="Arial Unicode MS" panose="020B0604020202020204" pitchFamily="50" charset="-127"/>
              </a:rPr>
              <a:t>코드 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77" y="2476510"/>
            <a:ext cx="5010150" cy="34762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44" y="1986728"/>
            <a:ext cx="7098751" cy="20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2E04AF7-795C-49B1-A037-A828DA800640}"/>
              </a:ext>
            </a:extLst>
          </p:cNvPr>
          <p:cNvSpPr/>
          <p:nvPr/>
        </p:nvSpPr>
        <p:spPr>
          <a:xfrm>
            <a:off x="6233330" y="1332004"/>
            <a:ext cx="4954855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내용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2E04AF7-795C-49B1-A037-A828DA800640}"/>
              </a:ext>
            </a:extLst>
          </p:cNvPr>
          <p:cNvSpPr/>
          <p:nvPr/>
        </p:nvSpPr>
        <p:spPr>
          <a:xfrm>
            <a:off x="822960" y="1332005"/>
            <a:ext cx="5298948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048" y="1599376"/>
            <a:ext cx="4471417" cy="682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3330" y="1724549"/>
            <a:ext cx="483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LG PC" panose="02030504000101010101" pitchFamily="18" charset="-127"/>
                <a:ea typeface="LG PC" panose="02030504000101010101" pitchFamily="18" charset="-127"/>
                <a:cs typeface="Arial Unicode MS" panose="020B0604020202020204" pitchFamily="50" charset="-127"/>
              </a:rPr>
              <a:t>입력 결과 화면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73" y="2715285"/>
            <a:ext cx="4757168" cy="31766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90" y="2715286"/>
            <a:ext cx="4990687" cy="31766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89" y="1599376"/>
            <a:ext cx="4717663" cy="6828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54941" y="1704324"/>
            <a:ext cx="483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LG PC" panose="02030504000101010101" pitchFamily="18" charset="-127"/>
                <a:ea typeface="LG PC" panose="02030504000101010101" pitchFamily="18" charset="-127"/>
                <a:cs typeface="Arial Unicode MS" panose="020B0604020202020204" pitchFamily="50" charset="-127"/>
              </a:rPr>
              <a:t>메인 화면</a:t>
            </a:r>
            <a:endParaRPr lang="ko-KR" altLang="en-US" sz="2400" dirty="0">
              <a:latin typeface="LG PC" panose="02030504000101010101" pitchFamily="18" charset="-127"/>
              <a:ea typeface="LG PC" panose="02030504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8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414302" y="2147777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4</a:t>
            </a:r>
            <a:r>
              <a:rPr lang="en-US" altLang="ko-KR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977"/>
            <a:ext cx="12192000" cy="3621024"/>
          </a:xfrm>
          <a:prstGeom prst="rect">
            <a:avLst/>
          </a:prstGeom>
          <a:effectLst>
            <a:outerShdw blurRad="1270000" dist="50800" dir="5400000" sx="9000" sy="9000" algn="ctr" rotWithShape="0">
              <a:srgbClr val="000000">
                <a:alpha val="0"/>
              </a:srgbClr>
            </a:outerShdw>
            <a:reflection blurRad="11938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8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79" y="2177556"/>
            <a:ext cx="1520116" cy="152011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4DA78C3-B23D-4B3F-BDD2-A376BB0D36B3}"/>
              </a:ext>
            </a:extLst>
          </p:cNvPr>
          <p:cNvSpPr txBox="1"/>
          <p:nvPr/>
        </p:nvSpPr>
        <p:spPr>
          <a:xfrm>
            <a:off x="768071" y="4888520"/>
            <a:ext cx="3261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지난 확인 방법에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익숙치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않았던 사람들도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직원들에게 전화번호만 알려주면 쉽게 확인 받을 수 있다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직원들은 확인방법을 알려주는 번거로움을 덜 수 있다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42286D0-DD4E-479D-B339-3D87112C8CD8}"/>
              </a:ext>
            </a:extLst>
          </p:cNvPr>
          <p:cNvSpPr txBox="1"/>
          <p:nvPr/>
        </p:nvSpPr>
        <p:spPr>
          <a:xfrm>
            <a:off x="1161877" y="4273064"/>
            <a:ext cx="24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접종일 확인 방법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1190F3E-70FF-4161-9F7D-D86629CADABF}"/>
              </a:ext>
            </a:extLst>
          </p:cNvPr>
          <p:cNvSpPr txBox="1"/>
          <p:nvPr/>
        </p:nvSpPr>
        <p:spPr>
          <a:xfrm>
            <a:off x="4445991" y="4888520"/>
            <a:ext cx="326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레스토랑과 카페 외에도 다양한 장소에서 활용 가능하다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QR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코드로 확인이 불가능한 가게들은 이러한 방식을 이용할 수 있다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17456EC-6C63-460D-9492-16805C0BC62A}"/>
              </a:ext>
            </a:extLst>
          </p:cNvPr>
          <p:cNvSpPr txBox="1"/>
          <p:nvPr/>
        </p:nvSpPr>
        <p:spPr>
          <a:xfrm>
            <a:off x="4387753" y="427306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식당 외에 타 분야에서도 활용가능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DDA12CF-7950-4065-BC0C-FF3215DA065F}"/>
              </a:ext>
            </a:extLst>
          </p:cNvPr>
          <p:cNvSpPr txBox="1"/>
          <p:nvPr/>
        </p:nvSpPr>
        <p:spPr>
          <a:xfrm>
            <a:off x="8123911" y="4888520"/>
            <a:ext cx="32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직원이 직접 고객의 이름과 접종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증명일을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확인 하므로 불법 접종증명서의 사용을 감소 시킬 수 있다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9680" y="427306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불법 접종증명서 감소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20" y="2296846"/>
            <a:ext cx="1400826" cy="1400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74" y="2084325"/>
            <a:ext cx="1706575" cy="1706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73" y="2239774"/>
            <a:ext cx="1395679" cy="13956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04" y="1894827"/>
            <a:ext cx="1934573" cy="1934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44" y="2202467"/>
            <a:ext cx="1319291" cy="13192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3943" y="181324"/>
            <a:ext cx="206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기대 효과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79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414302" y="2147777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5, 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977"/>
            <a:ext cx="12192000" cy="3621024"/>
          </a:xfrm>
          <a:prstGeom prst="rect">
            <a:avLst/>
          </a:prstGeom>
          <a:effectLst>
            <a:outerShdw blurRad="1270000" dist="50800" dir="5400000" sx="9000" sy="9000" algn="ctr" rotWithShape="0">
              <a:srgbClr val="000000">
                <a:alpha val="0"/>
              </a:srgbClr>
            </a:outerShdw>
            <a:reflection blurRad="11938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97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otc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677" y="456277"/>
            <a:ext cx="10498940" cy="59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414302" y="2147777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6</a:t>
            </a:r>
            <a:r>
              <a:rPr lang="en-US" altLang="ko-KR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소감 및 향후 계획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977"/>
            <a:ext cx="12192000" cy="3621024"/>
          </a:xfrm>
          <a:prstGeom prst="rect">
            <a:avLst/>
          </a:prstGeom>
          <a:effectLst>
            <a:outerShdw blurRad="1270000" dist="50800" dir="5400000" sx="9000" sy="9000" algn="ctr" rotWithShape="0">
              <a:srgbClr val="000000">
                <a:alpha val="0"/>
              </a:srgbClr>
            </a:outerShdw>
            <a:reflection blurRad="11938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72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54094" y="58039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639898" y="1320988"/>
            <a:ext cx="806930" cy="64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88128" y="1337266"/>
            <a:ext cx="7772608" cy="6746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LG PC" panose="02030504000101010101" pitchFamily="18" charset="-127"/>
                <a:ea typeface="LG PC" panose="02030504000101010101" pitchFamily="18" charset="-127"/>
              </a:rPr>
              <a:t>작품 개요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629264" y="3173927"/>
            <a:ext cx="789482" cy="666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698415" y="3167734"/>
            <a:ext cx="7772814" cy="673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869620" y="3320289"/>
            <a:ext cx="27924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6086565" y="3118452"/>
            <a:ext cx="100700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000" spc="-300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구 현  내 용</a:t>
            </a:r>
            <a:r>
              <a:rPr lang="ko-KR" altLang="en-US" sz="3200" spc="-300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639898" y="4923782"/>
            <a:ext cx="778848" cy="6661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87922" y="4923782"/>
            <a:ext cx="7772608" cy="6661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860478" y="5079123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3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666730" y="5041405"/>
            <a:ext cx="777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시 연</a:t>
            </a:r>
            <a:endParaRPr lang="ko-KR" altLang="en-US" sz="2000" spc="-300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22" y="2215223"/>
            <a:ext cx="7772814" cy="6948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98" y="2224138"/>
            <a:ext cx="778848" cy="6417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264" y="4050049"/>
            <a:ext cx="802511" cy="6573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730" y="4054115"/>
            <a:ext cx="7793800" cy="6532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807" y="5797561"/>
            <a:ext cx="791877" cy="6760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7922" y="5806325"/>
            <a:ext cx="7793800" cy="65848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79267" y="2353493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74114" y="4180150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3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57123" y="5934886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300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98416" y="2345995"/>
            <a:ext cx="7783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개 발  환 경  및   도 구</a:t>
            </a:r>
            <a:endParaRPr lang="ko-KR" altLang="en-US" sz="20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81778" y="4180064"/>
            <a:ext cx="7778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기 대  효 과</a:t>
            </a:r>
            <a:endParaRPr lang="ko-KR" altLang="en-US" sz="20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98415" y="5943815"/>
            <a:ext cx="7762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소 감   및   향 후   계 획</a:t>
            </a:r>
            <a:endParaRPr lang="ko-KR" altLang="en-US" sz="2000" dirty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계획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AB1A0E30-E417-4029-833B-8A9F5D048EA4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F03C4A1F-CEF3-4BDA-8187-818E713118DE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3645B83-4A34-4D59-BF6D-C7B659F4EE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F3506F38-D7CA-4295-983C-8A7CA0056781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305AAFFA-CA45-4BA8-9267-65857DA78E11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BE13E564-5A9C-479A-9341-19223AE77C03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F9CB9B7-B0C7-4080-ABEB-18D35BAE8C2A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4AE361D-0084-477A-ABCB-B0E1194C754C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B5EB23-D548-4B79-9A58-CB41B21601F6}"/>
              </a:ext>
            </a:extLst>
          </p:cNvPr>
          <p:cNvSpPr txBox="1"/>
          <p:nvPr/>
        </p:nvSpPr>
        <p:spPr>
          <a:xfrm>
            <a:off x="7502746" y="5214456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11E25C83-80B1-4393-95ED-E8AB576A35B0}"/>
              </a:ext>
            </a:extLst>
          </p:cNvPr>
          <p:cNvGrpSpPr/>
          <p:nvPr/>
        </p:nvGrpSpPr>
        <p:grpSpPr>
          <a:xfrm>
            <a:off x="474868" y="4634346"/>
            <a:ext cx="2858426" cy="1472915"/>
            <a:chOff x="281014" y="4244133"/>
            <a:chExt cx="2858426" cy="1472915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B0B1F92F-2EC6-426C-B307-97E478F2E6B7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 smtClean="0">
                  <a:latin typeface="LG PC" panose="02030504000101010101" pitchFamily="18" charset="-127"/>
                  <a:ea typeface="LG PC" panose="02030504000101010101" pitchFamily="18" charset="-127"/>
                </a:rPr>
                <a:t>백신접종 확인 기능 말고도 </a:t>
              </a:r>
              <a:endParaRPr lang="en-US" altLang="ko-KR" dirty="0" smtClean="0">
                <a:latin typeface="LG PC" panose="02030504000101010101" pitchFamily="18" charset="-127"/>
                <a:ea typeface="LG PC" panose="02030504000101010101" pitchFamily="18" charset="-127"/>
              </a:endParaRPr>
            </a:p>
            <a:p>
              <a:pPr algn="just"/>
              <a:r>
                <a:rPr lang="ko-KR" altLang="en-US" dirty="0" smtClean="0">
                  <a:latin typeface="LG PC" panose="02030504000101010101" pitchFamily="18" charset="-127"/>
                  <a:ea typeface="LG PC" panose="02030504000101010101" pitchFamily="18" charset="-127"/>
                </a:rPr>
                <a:t>앞으로의 코로나 추세를 확인하여 필요한 기능을 추가하기</a:t>
              </a:r>
              <a:r>
                <a:rPr lang="en-US" altLang="ko-KR" dirty="0" smtClean="0">
                  <a:latin typeface="LG PC" panose="02030504000101010101" pitchFamily="18" charset="-127"/>
                  <a:ea typeface="LG PC" panose="02030504000101010101" pitchFamily="18" charset="-127"/>
                </a:rPr>
                <a:t> </a:t>
              </a:r>
              <a:endParaRPr lang="ko-KR" altLang="en-US" dirty="0">
                <a:latin typeface="LG PC" panose="02030504000101010101" pitchFamily="18" charset="-127"/>
                <a:ea typeface="LG PC" panose="0203050400010101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28956EFB-7AF3-4652-86FD-0780D710A349}"/>
                </a:ext>
              </a:extLst>
            </p:cNvPr>
            <p:cNvSpPr txBox="1"/>
            <p:nvPr/>
          </p:nvSpPr>
          <p:spPr>
            <a:xfrm>
              <a:off x="281014" y="4244133"/>
              <a:ext cx="2371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다양한 기능 추가</a:t>
              </a:r>
              <a:endPara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96AA5402-DF74-4BB3-AED0-51C0D35A08BF}"/>
              </a:ext>
            </a:extLst>
          </p:cNvPr>
          <p:cNvGrpSpPr/>
          <p:nvPr/>
        </p:nvGrpSpPr>
        <p:grpSpPr>
          <a:xfrm>
            <a:off x="8856425" y="4695509"/>
            <a:ext cx="2927373" cy="1286692"/>
            <a:chOff x="176235" y="4339106"/>
            <a:chExt cx="2927373" cy="1286692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1371B2C7-E480-4122-A41C-4E6315D2FBA4}"/>
                </a:ext>
              </a:extLst>
            </p:cNvPr>
            <p:cNvSpPr txBox="1"/>
            <p:nvPr/>
          </p:nvSpPr>
          <p:spPr>
            <a:xfrm>
              <a:off x="245182" y="4979467"/>
              <a:ext cx="2858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 smtClean="0">
                  <a:latin typeface="LG PC" panose="02030504000101010101" pitchFamily="18" charset="-127"/>
                  <a:ea typeface="LG PC" panose="02030504000101010101" pitchFamily="18" charset="-127"/>
                </a:rPr>
                <a:t>어플리케이션 제작 과정을 공부하여 </a:t>
              </a:r>
              <a:r>
                <a:rPr lang="ko-KR" altLang="en-US" dirty="0" err="1" smtClean="0">
                  <a:latin typeface="LG PC" panose="02030504000101010101" pitchFamily="18" charset="-127"/>
                  <a:ea typeface="LG PC" panose="02030504000101010101" pitchFamily="18" charset="-127"/>
                </a:rPr>
                <a:t>어플</a:t>
              </a:r>
              <a:r>
                <a:rPr lang="ko-KR" altLang="en-US" dirty="0" smtClean="0">
                  <a:latin typeface="LG PC" panose="02030504000101010101" pitchFamily="18" charset="-127"/>
                  <a:ea typeface="LG PC" panose="02030504000101010101" pitchFamily="18" charset="-127"/>
                </a:rPr>
                <a:t> 제작을 가능하게 끔 하기</a:t>
              </a:r>
              <a:r>
                <a:rPr lang="en-US" altLang="ko-KR" dirty="0" smtClean="0">
                  <a:latin typeface="LG PC" panose="02030504000101010101" pitchFamily="18" charset="-127"/>
                  <a:ea typeface="LG PC" panose="02030504000101010101" pitchFamily="18" charset="-127"/>
                </a:rPr>
                <a:t> </a:t>
              </a:r>
              <a:endParaRPr lang="ko-KR" altLang="en-US" dirty="0">
                <a:latin typeface="LG PC" panose="02030504000101010101" pitchFamily="18" charset="-127"/>
                <a:ea typeface="LG PC" panose="0203050400010101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577474B4-F6CE-404C-A04D-5DA66D770926}"/>
                </a:ext>
              </a:extLst>
            </p:cNvPr>
            <p:cNvSpPr txBox="1"/>
            <p:nvPr/>
          </p:nvSpPr>
          <p:spPr>
            <a:xfrm>
              <a:off x="176235" y="4339106"/>
              <a:ext cx="2659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어플리케이션 제작 </a:t>
              </a:r>
              <a:endPara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C7AD53C5-8293-4807-BCA8-E58FDAF03EF6}"/>
              </a:ext>
            </a:extLst>
          </p:cNvPr>
          <p:cNvGrpSpPr/>
          <p:nvPr/>
        </p:nvGrpSpPr>
        <p:grpSpPr>
          <a:xfrm>
            <a:off x="7200157" y="1440582"/>
            <a:ext cx="2911745" cy="1477697"/>
            <a:chOff x="227695" y="4239351"/>
            <a:chExt cx="2911745" cy="1477697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D6B87E40-8C6D-411B-ADF3-D51036089F8E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 smtClean="0">
                  <a:latin typeface="LG PC" panose="02030504000101010101" pitchFamily="18" charset="-127"/>
                  <a:ea typeface="LG PC" panose="02030504000101010101" pitchFamily="18" charset="-127"/>
                </a:rPr>
                <a:t>한꺼번에 많은 정보를 저장하여 무거워 질 수 있는 프로그램을 보완하기</a:t>
              </a:r>
              <a:endParaRPr lang="ko-KR" altLang="en-US" dirty="0">
                <a:latin typeface="LG PC" panose="02030504000101010101" pitchFamily="18" charset="-127"/>
                <a:ea typeface="LG PC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80BC1EF5-EBED-4AC4-B387-8C489328EA39}"/>
                </a:ext>
              </a:extLst>
            </p:cNvPr>
            <p:cNvSpPr txBox="1"/>
            <p:nvPr/>
          </p:nvSpPr>
          <p:spPr>
            <a:xfrm>
              <a:off x="227695" y="4239351"/>
              <a:ext cx="2371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저장정보 세분화</a:t>
              </a:r>
              <a:endPara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0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2178" y="125466"/>
            <a:ext cx="2061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Reference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984800"/>
              </p:ext>
            </p:extLst>
          </p:nvPr>
        </p:nvGraphicFramePr>
        <p:xfrm>
          <a:off x="829056" y="1545948"/>
          <a:ext cx="10570464" cy="4568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9451"/>
                <a:gridCol w="7451013"/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자료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출처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위조 접종증명서 기사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https://www.khan.co.kr/world/world-general/article/202108101641001 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DB</a:t>
                      </a:r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 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자바 정보조회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https://pby0716.tistory.com/32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DB</a:t>
                      </a:r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 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자바 연동 </a:t>
                      </a:r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1</a:t>
                      </a:r>
                      <a:endParaRPr lang="ko-KR" altLang="en-US" sz="2200" spc="-150" dirty="0" smtClean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sng" kern="1200" dirty="0" smtClean="0">
                          <a:solidFill>
                            <a:schemeClr val="tx1"/>
                          </a:solidFill>
                          <a:effectLst/>
                          <a:latin typeface="LG PC" panose="02030504000101010101" pitchFamily="18" charset="-127"/>
                          <a:ea typeface="LG PC" panose="02030504000101010101" pitchFamily="18" charset="-127"/>
                          <a:cs typeface="+mn-cs"/>
                          <a:hlinkClick r:id="rId2"/>
                        </a:rPr>
                        <a:t>https://www.slideshare.net/_ce/db-42499372?next_slideshow=1</a:t>
                      </a:r>
                      <a:endParaRPr lang="ko-KR" altLang="en-US" sz="2200" i="0" u="sng" spc="-150" dirty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DB</a:t>
                      </a:r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 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자바 연동 </a:t>
                      </a:r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2</a:t>
                      </a:r>
                      <a:endParaRPr lang="ko-KR" altLang="en-US" sz="2200" spc="-150" dirty="0" smtClean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https://arete2.dit.ac.kr/ilos/st/course/lecture_material_view_form.acl?ARTL_NUM=23870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자바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LG PC" panose="02030504000101010101" pitchFamily="18" charset="-127"/>
                          <a:ea typeface="LG PC" panose="02030504000101010101" pitchFamily="18" charset="-127"/>
                        </a:rPr>
                        <a:t>https://www.youtube.com/watch?v=7AkoI21Q9mI&amp;t=113s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LG PC" panose="02030504000101010101" pitchFamily="18" charset="-127"/>
                        <a:ea typeface="LG PC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8FFD00A-2DF4-4775-AAC7-43F3FE6D0795}"/>
              </a:ext>
            </a:extLst>
          </p:cNvPr>
          <p:cNvGrpSpPr/>
          <p:nvPr/>
        </p:nvGrpSpPr>
        <p:grpSpPr>
          <a:xfrm>
            <a:off x="639026" y="1502894"/>
            <a:ext cx="9867264" cy="3626012"/>
            <a:chOff x="730466" y="1761532"/>
            <a:chExt cx="9867264" cy="3626012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0E8F7FC-C6F3-4F21-A228-1AB0954E1DC3}"/>
                </a:ext>
              </a:extLst>
            </p:cNvPr>
            <p:cNvSpPr txBox="1"/>
            <p:nvPr/>
          </p:nvSpPr>
          <p:spPr>
            <a:xfrm>
              <a:off x="730466" y="1761532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F80C6E19-4D93-4CF5-9BA6-A2D9A2A68187}"/>
                </a:ext>
              </a:extLst>
            </p:cNvPr>
            <p:cNvSpPr txBox="1"/>
            <p:nvPr/>
          </p:nvSpPr>
          <p:spPr>
            <a:xfrm>
              <a:off x="9298977" y="3171553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3039742" y="3178091"/>
            <a:ext cx="6097772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이번 부트캠프에 참여하며 느낀 점 </a:t>
            </a:r>
            <a:endParaRPr lang="ko-KR" altLang="en-US" sz="28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0" y="6135624"/>
            <a:ext cx="3321269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6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4817445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ko-KR" altLang="en-US" sz="40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414302" y="2147777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1, 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작품개요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977"/>
            <a:ext cx="12192000" cy="3621024"/>
          </a:xfrm>
          <a:prstGeom prst="rect">
            <a:avLst/>
          </a:prstGeom>
          <a:effectLst>
            <a:outerShdw blurRad="1270000" dist="50800" dir="5400000" sx="9000" sy="9000" algn="ctr" rotWithShape="0">
              <a:srgbClr val="000000">
                <a:alpha val="0"/>
              </a:srgbClr>
            </a:outerShdw>
            <a:reflection blurRad="11938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316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0ACFEB-2299-478B-951A-006725EED731}"/>
              </a:ext>
            </a:extLst>
          </p:cNvPr>
          <p:cNvSpPr txBox="1"/>
          <p:nvPr/>
        </p:nvSpPr>
        <p:spPr>
          <a:xfrm>
            <a:off x="528765" y="3583489"/>
            <a:ext cx="5270520" cy="2675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현재 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위드코로나를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앞두고 있는 상황이나 여전히 식당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,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카페를 방문 시 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4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인이상부터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2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차접종일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확인을 받아야 한다</a:t>
            </a:r>
            <a:endParaRPr lang="en-US" altLang="ko-KR" spc="-150" dirty="0" smtClean="0"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     예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) 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성인 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7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인이 식당 방문 시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          3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명이 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2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차 접종일로부터 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14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일이 경과되어야 함</a:t>
            </a:r>
            <a:endParaRPr lang="en-US" altLang="ko-KR" spc="-150" dirty="0" smtClean="0"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카카오톡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or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쿠브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(COOV) 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어플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, 2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차 접종을 받았다는 확인서를 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들고다녀야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한다</a:t>
            </a:r>
            <a:endParaRPr lang="en-US" altLang="ko-KR" spc="-150" dirty="0" smtClean="0"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D7A2788-7369-4216-A5F4-6E3FD9AA34EC}"/>
              </a:ext>
            </a:extLst>
          </p:cNvPr>
          <p:cNvSpPr txBox="1"/>
          <p:nvPr/>
        </p:nvSpPr>
        <p:spPr>
          <a:xfrm>
            <a:off x="528765" y="2705686"/>
            <a:ext cx="4767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위드</a:t>
            </a:r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코로나를 앞둔 현재는</a:t>
            </a:r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..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1AE128A5-6324-45DB-9C64-010AC12B3F02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056" y="1"/>
            <a:ext cx="6028944" cy="39319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056" y="2962655"/>
            <a:ext cx="3133051" cy="3895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723" y="2962655"/>
            <a:ext cx="3168277" cy="39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528765" y="3583489"/>
            <a:ext cx="5270520" cy="20556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어플을</a:t>
            </a:r>
            <a:r>
              <a:rPr lang="ko-KR" altLang="en-US" spc="-150" dirty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깔지 않았거나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인터넷이 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안되는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환경</a:t>
            </a:r>
            <a:r>
              <a:rPr lang="en-US" altLang="ko-KR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, 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접종확인서를 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들고오지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않았거나 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신문물에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익숙치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않은 노인들은 이러한 확인 방식이 어렵게 느껴질 수 있다</a:t>
            </a:r>
            <a:endParaRPr lang="en-US" altLang="ko-KR" spc="-150" dirty="0" smtClean="0"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바쁜 매장에서는 </a:t>
            </a:r>
            <a:r>
              <a:rPr lang="ko-KR" altLang="en-US" spc="-150" dirty="0" err="1" smtClean="0">
                <a:latin typeface="LG PC" panose="02030504000101010101" pitchFamily="18" charset="-127"/>
                <a:ea typeface="LG PC" panose="02030504000101010101" pitchFamily="18" charset="-127"/>
              </a:rPr>
              <a:t>일처리가</a:t>
            </a:r>
            <a:r>
              <a:rPr lang="ko-KR" altLang="en-US" spc="-150" dirty="0" smtClean="0">
                <a:latin typeface="LG PC" panose="02030504000101010101" pitchFamily="18" charset="-127"/>
                <a:ea typeface="LG PC" panose="02030504000101010101" pitchFamily="18" charset="-127"/>
              </a:rPr>
              <a:t> 늦어져 매장 입장에서 손해를 보는 상황이 될 수도 있다</a:t>
            </a:r>
            <a:endParaRPr lang="en-US" altLang="ko-KR" spc="-150" dirty="0" smtClean="0"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528765" y="2705686"/>
            <a:ext cx="3922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다소 불편한 확인 방식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117337" y="0"/>
            <a:ext cx="6074665" cy="6858000"/>
            <a:chOff x="6117337" y="0"/>
            <a:chExt cx="6074665" cy="6858000"/>
          </a:xfrm>
          <a:blipFill dpi="0" rotWithShape="1">
            <a:blip r:embed="rId2">
              <a:alphaModFix amt="99000"/>
            </a:blip>
            <a:srcRect/>
            <a:tile tx="0" ty="0" sx="100000" sy="100000" flip="none" algn="tl"/>
          </a:blipFill>
          <a:effectLst>
            <a:outerShdw blurRad="6096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7337" y="0"/>
              <a:ext cx="6074664" cy="3583489"/>
            </a:xfrm>
            <a:prstGeom prst="rect">
              <a:avLst/>
            </a:prstGeom>
            <a:grpFill/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7338" y="3421020"/>
              <a:ext cx="6074664" cy="343698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75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C096D-564A-4430-BDD5-9A7467FF261F}"/>
              </a:ext>
            </a:extLst>
          </p:cNvPr>
          <p:cNvSpPr txBox="1"/>
          <p:nvPr/>
        </p:nvSpPr>
        <p:spPr>
          <a:xfrm>
            <a:off x="6514895" y="3583489"/>
            <a:ext cx="5270520" cy="1717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다중이용시설 입장을 위해 </a:t>
            </a:r>
            <a:r>
              <a:rPr lang="ko-KR" altLang="en-US" dirty="0" smtClean="0">
                <a:latin typeface="LG PC" panose="02030504000101010101" pitchFamily="18" charset="-127"/>
                <a:ea typeface="LG PC" panose="02030504000101010101" pitchFamily="18" charset="-127"/>
              </a:rPr>
              <a:t>백신 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접종증명서 제출이 의무화된 유럽이나 미국에서 위조 접종증명서 판매가 </a:t>
            </a:r>
            <a:r>
              <a:rPr lang="ko-KR" altLang="en-US" dirty="0" smtClean="0">
                <a:latin typeface="LG PC" panose="02030504000101010101" pitchFamily="18" charset="-127"/>
                <a:ea typeface="LG PC" panose="02030504000101010101" pitchFamily="18" charset="-127"/>
              </a:rPr>
              <a:t>성행 중</a:t>
            </a:r>
            <a:endParaRPr lang="en-US" altLang="ko-KR" dirty="0" smtClean="0"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PC" panose="02030504000101010101" pitchFamily="18" charset="-127"/>
                <a:ea typeface="LG PC" panose="02030504000101010101" pitchFamily="18" charset="-127"/>
              </a:rPr>
              <a:t>약 </a:t>
            </a:r>
            <a:r>
              <a:rPr lang="en-US" altLang="ko-KR" dirty="0">
                <a:latin typeface="LG PC" panose="02030504000101010101" pitchFamily="18" charset="-127"/>
                <a:ea typeface="LG PC" panose="02030504000101010101" pitchFamily="18" charset="-127"/>
              </a:rPr>
              <a:t>500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장의 </a:t>
            </a:r>
            <a:r>
              <a:rPr lang="ko-KR" altLang="en-US" dirty="0" smtClean="0">
                <a:latin typeface="LG PC" panose="02030504000101010101" pitchFamily="18" charset="-127"/>
                <a:ea typeface="LG PC" panose="02030504000101010101" pitchFamily="18" charset="-127"/>
              </a:rPr>
              <a:t>그린패스</a:t>
            </a:r>
            <a:r>
              <a:rPr lang="en-US" altLang="ko-KR" dirty="0" smtClean="0">
                <a:latin typeface="LG PC" panose="02030504000101010101" pitchFamily="18" charset="-127"/>
                <a:ea typeface="LG PC" panose="02030504000101010101" pitchFamily="18" charset="-127"/>
              </a:rPr>
              <a:t>(</a:t>
            </a:r>
            <a:r>
              <a:rPr lang="ko-KR" altLang="en-US" dirty="0" smtClean="0">
                <a:latin typeface="LG PC" panose="02030504000101010101" pitchFamily="18" charset="-127"/>
                <a:ea typeface="LG PC" panose="02030504000101010101" pitchFamily="18" charset="-127"/>
              </a:rPr>
              <a:t>미국</a:t>
            </a:r>
            <a:r>
              <a:rPr lang="en-US" altLang="ko-KR" dirty="0" smtClean="0">
                <a:latin typeface="LG PC" panose="02030504000101010101" pitchFamily="18" charset="-127"/>
                <a:ea typeface="LG PC" panose="02030504000101010101" pitchFamily="18" charset="-127"/>
              </a:rPr>
              <a:t>,</a:t>
            </a:r>
            <a:r>
              <a:rPr lang="ko-KR" altLang="en-US" dirty="0" smtClean="0">
                <a:latin typeface="LG PC" panose="02030504000101010101" pitchFamily="18" charset="-127"/>
                <a:ea typeface="LG PC" panose="02030504000101010101" pitchFamily="18" charset="-127"/>
              </a:rPr>
              <a:t>유럽의 백신 접종증명서</a:t>
            </a:r>
            <a:r>
              <a:rPr lang="en-US" altLang="ko-KR" dirty="0" smtClean="0">
                <a:latin typeface="LG PC" panose="02030504000101010101" pitchFamily="18" charset="-127"/>
                <a:ea typeface="LG PC" panose="02030504000101010101" pitchFamily="18" charset="-127"/>
              </a:rPr>
              <a:t>)</a:t>
            </a:r>
            <a:r>
              <a:rPr lang="ko-KR" altLang="en-US" dirty="0" smtClean="0">
                <a:latin typeface="LG PC" panose="02030504000101010101" pitchFamily="18" charset="-127"/>
                <a:ea typeface="LG PC" panose="02030504000101010101" pitchFamily="18" charset="-127"/>
              </a:rPr>
              <a:t>가 </a:t>
            </a:r>
            <a:r>
              <a:rPr lang="ko-KR" altLang="en-US" dirty="0">
                <a:latin typeface="LG PC" panose="02030504000101010101" pitchFamily="18" charset="-127"/>
                <a:ea typeface="LG PC" panose="02030504000101010101" pitchFamily="18" charset="-127"/>
              </a:rPr>
              <a:t>유통된 것으로 </a:t>
            </a:r>
            <a:r>
              <a:rPr lang="ko-KR" altLang="en-US" dirty="0" smtClean="0">
                <a:latin typeface="LG PC" panose="02030504000101010101" pitchFamily="18" charset="-127"/>
                <a:ea typeface="LG PC" panose="02030504000101010101" pitchFamily="18" charset="-127"/>
              </a:rPr>
              <a:t>조사</a:t>
            </a:r>
            <a:endParaRPr lang="en-US" altLang="ko-KR" dirty="0"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D0E91BA-22DB-486F-8265-265EC65310B6}"/>
              </a:ext>
            </a:extLst>
          </p:cNvPr>
          <p:cNvSpPr txBox="1"/>
          <p:nvPr/>
        </p:nvSpPr>
        <p:spPr>
          <a:xfrm>
            <a:off x="6514895" y="2705686"/>
            <a:ext cx="4666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위조 접종증명서 판매 성행 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323070E-2B31-45C3-B3CD-41AE694A1063}"/>
              </a:ext>
            </a:extLst>
          </p:cNvPr>
          <p:cNvCxnSpPr>
            <a:cxnSpLocks/>
          </p:cNvCxnSpPr>
          <p:nvPr/>
        </p:nvCxnSpPr>
        <p:spPr>
          <a:xfrm>
            <a:off x="651489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426464"/>
            <a:ext cx="5614416" cy="41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414302" y="2147777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2</a:t>
            </a:r>
            <a:r>
              <a:rPr lang="en-US" altLang="ko-KR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환경 및 도구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977"/>
            <a:ext cx="12192000" cy="3621024"/>
          </a:xfrm>
          <a:prstGeom prst="rect">
            <a:avLst/>
          </a:prstGeom>
          <a:effectLst>
            <a:outerShdw blurRad="1270000" dist="50800" dir="5400000" sx="9000" sy="9000" algn="ctr" rotWithShape="0">
              <a:srgbClr val="000000">
                <a:alpha val="0"/>
              </a:srgbClr>
            </a:outerShdw>
            <a:reflection blurRad="11938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455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599440" y="1290320"/>
            <a:ext cx="5344160" cy="4450080"/>
            <a:chOff x="599440" y="1290320"/>
            <a:chExt cx="5344160" cy="445008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2448562" y="2034550"/>
              <a:ext cx="2534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Eclipse IDE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7F27385C-4021-4E81-9927-7001CEA3757F}"/>
                </a:ext>
              </a:extLst>
            </p:cNvPr>
            <p:cNvSpPr txBox="1"/>
            <p:nvPr/>
          </p:nvSpPr>
          <p:spPr>
            <a:xfrm>
              <a:off x="985520" y="3114603"/>
              <a:ext cx="4561840" cy="2086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DB</a:t>
              </a: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와 자바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이클립스를</a:t>
              </a: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 연결</a:t>
              </a:r>
              <a:endParaRPr lang="en-US" altLang="ko-KR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플러그인 </a:t>
              </a:r>
              <a:r>
                <a:rPr lang="en-US" altLang="ko-KR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Window Builder </a:t>
              </a: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를 활용한 </a:t>
              </a:r>
              <a:r>
                <a:rPr lang="en-US" altLang="ko-KR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UI </a:t>
              </a: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구현</a:t>
              </a:r>
              <a:endParaRPr lang="en-US" altLang="ko-KR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just">
                <a:lnSpc>
                  <a:spcPct val="120000"/>
                </a:lnSpc>
              </a:pPr>
              <a:endParaRPr lang="en-US" altLang="ko-KR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1F5147BA-8E10-48A7-8391-10AB9347F9BF}"/>
              </a:ext>
            </a:extLst>
          </p:cNvPr>
          <p:cNvGrpSpPr/>
          <p:nvPr/>
        </p:nvGrpSpPr>
        <p:grpSpPr>
          <a:xfrm>
            <a:off x="6248402" y="1290320"/>
            <a:ext cx="5344160" cy="4450080"/>
            <a:chOff x="599440" y="1290320"/>
            <a:chExt cx="5344160" cy="445008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0A7CD9B1-B5C1-4291-B033-195801852AB9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036977E-A713-40D0-884E-9243F0D831BE}"/>
                </a:ext>
              </a:extLst>
            </p:cNvPr>
            <p:cNvSpPr txBox="1"/>
            <p:nvPr/>
          </p:nvSpPr>
          <p:spPr>
            <a:xfrm>
              <a:off x="2448562" y="203455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My SQL DB</a:t>
              </a:r>
              <a:endPara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4D56B852-D617-4B17-9139-16036874E7FC}"/>
                </a:ext>
              </a:extLst>
            </p:cNvPr>
            <p:cNvSpPr txBox="1"/>
            <p:nvPr/>
          </p:nvSpPr>
          <p:spPr>
            <a:xfrm>
              <a:off x="985520" y="3114603"/>
              <a:ext cx="4561840" cy="2086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DB</a:t>
              </a: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에 아래와 같은 사람들의 정보를 저장</a:t>
              </a:r>
              <a:endParaRPr lang="en-US" altLang="ko-KR" dirty="0" smtClean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이름</a:t>
              </a:r>
              <a:endPara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연락처</a:t>
              </a:r>
              <a:endPara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주소</a:t>
              </a:r>
              <a:r>
                <a:rPr lang="en-US" altLang="ko-KR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1</a:t>
              </a: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차 접종일</a:t>
              </a:r>
              <a:r>
                <a:rPr lang="en-US" altLang="ko-KR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 </a:t>
              </a:r>
            </a:p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LG PC" panose="02030504000101010101" pitchFamily="18" charset="-127"/>
                  <a:ea typeface="LG PC" panose="02030504000101010101" pitchFamily="18" charset="-127"/>
                </a:rPr>
                <a:t>차 접종일</a:t>
              </a:r>
              <a:endParaRPr lang="en-US" altLang="ko-KR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95" y="1637329"/>
            <a:ext cx="1130266" cy="11302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74" y="1789098"/>
            <a:ext cx="1104772" cy="9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414302" y="2147777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3</a:t>
            </a:r>
            <a:r>
              <a:rPr lang="en-US" altLang="ko-KR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내용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977"/>
            <a:ext cx="12192000" cy="3621024"/>
          </a:xfrm>
          <a:prstGeom prst="rect">
            <a:avLst/>
          </a:prstGeom>
          <a:effectLst>
            <a:outerShdw blurRad="1270000" dist="50800" dir="5400000" sx="9000" sy="9000" algn="ctr" rotWithShape="0">
              <a:srgbClr val="000000">
                <a:alpha val="0"/>
              </a:srgbClr>
            </a:outerShdw>
            <a:reflection blurRad="11938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871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541</Words>
  <Application>Microsoft Office PowerPoint</Application>
  <PresentationFormat>와이드스크린</PresentationFormat>
  <Paragraphs>162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Unicode MS</vt:lpstr>
      <vt:lpstr>HY견고딕</vt:lpstr>
      <vt:lpstr>LG PC</vt:lpstr>
      <vt:lpstr>마루 부리 Beta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LGUser1</cp:lastModifiedBy>
  <cp:revision>55</cp:revision>
  <dcterms:created xsi:type="dcterms:W3CDTF">2020-11-18T01:48:02Z</dcterms:created>
  <dcterms:modified xsi:type="dcterms:W3CDTF">2021-11-25T12:07:03Z</dcterms:modified>
</cp:coreProperties>
</file>